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1" r:id="rId4"/>
    <p:sldId id="266" r:id="rId5"/>
    <p:sldId id="269" r:id="rId6"/>
    <p:sldId id="265" r:id="rId7"/>
    <p:sldId id="264" r:id="rId8"/>
    <p:sldId id="259" r:id="rId9"/>
    <p:sldId id="270" r:id="rId10"/>
    <p:sldId id="262" r:id="rId11"/>
    <p:sldId id="263" r:id="rId12"/>
    <p:sldId id="258" r:id="rId13"/>
    <p:sldId id="268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FF9FDF"/>
    <a:srgbClr val="FF66CC"/>
    <a:srgbClr val="FFFFFF"/>
    <a:srgbClr val="FF00FF"/>
    <a:srgbClr val="AA12AE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3FA4B-CB15-431E-9E2F-189D5833C9E7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9857A-EB2D-495D-AC18-180359555A8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DD43B-F980-450B-AF88-CFD0A1168FC3}" type="datetimeFigureOut">
              <a:rPr lang="es-ES" smtClean="0"/>
              <a:pPr/>
              <a:t>17/05/2010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9352B-3EEA-411F-98DB-9B7602CF9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upload.wikimedia.org/wikipedia/commons/1/18/Kochendes_wasser02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072066" y="626842"/>
            <a:ext cx="4044964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ALCANOS</a:t>
            </a:r>
            <a:r>
              <a:rPr lang="es-E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endParaRPr lang="es-E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5288340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JUANITA RAMOS LONDOÑO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MARIA DEL MAR ORJUELA 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MARIA CATALINA SALAS </a:t>
            </a:r>
          </a:p>
          <a:p>
            <a:r>
              <a:rPr lang="es-ES" sz="2400" b="1" dirty="0" smtClean="0"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GRADO :11ª </a:t>
            </a:r>
            <a:endParaRPr lang="es-ES" sz="2400" b="1" dirty="0">
              <a:solidFill>
                <a:srgbClr val="7030A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odrigoword.files.wordpress.com/2008/11/petroleo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2267217"/>
            <a:ext cx="4000544" cy="4590783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714744" y="2143092"/>
            <a:ext cx="5429256" cy="4714908"/>
          </a:xfrm>
        </p:spPr>
        <p:txBody>
          <a:bodyPr>
            <a:noAutofit/>
          </a:bodyPr>
          <a:lstStyle/>
          <a:p>
            <a:r>
              <a:rPr lang="es-ES" sz="2200" b="1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La fuente comercial más importante para los alcanos es el gas natural y el petróleo. El gas natural contiene principalmente metano y etano, pero también algo de propano y butano: el petróleo es una mezcla de alcanos líquidos y otros hidrocarburos.</a:t>
            </a:r>
          </a:p>
          <a:p>
            <a:r>
              <a:rPr lang="es-ES" sz="2200" b="1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El metano también está presente en el denominado biogás, producido por los animales y materia en descomposición, que es una posible fuente renovable de energía.</a:t>
            </a:r>
          </a:p>
          <a:p>
            <a:endParaRPr lang="es-ES" sz="2300" b="1" dirty="0">
              <a:blipFill>
                <a:blip r:embed="rId3"/>
                <a:tile tx="0" ty="0" sx="100000" sy="100000" flip="none" algn="tl"/>
              </a:blip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500042"/>
            <a:ext cx="8965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s-ES" sz="5400" b="1" dirty="0" smtClean="0">
                <a:ln w="1905"/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Donde se encuentra el alcano?</a:t>
            </a:r>
            <a:endParaRPr lang="es-ES" sz="5400" b="1" cap="none" spc="0" dirty="0">
              <a:ln w="1905"/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8" descr="simpson.gif (6263 bytes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571480"/>
            <a:ext cx="1347793" cy="1370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786058"/>
            <a:ext cx="5500694" cy="4071942"/>
          </a:xfrm>
        </p:spPr>
        <p:txBody>
          <a:bodyPr>
            <a:normAutofit fontScale="70000" lnSpcReduction="20000"/>
          </a:bodyPr>
          <a:lstStyle/>
          <a:p>
            <a:r>
              <a:rPr lang="es-ES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Los alcanos se encuentran en productos animales, aunque son menos importantes que los hidrocarburos insaturados. Un ejemplo es el aceite de hígado de tiburón, que es aproximadamente 14% pristano (2,6,10,14-tetrametilpentadecano, C</a:t>
            </a:r>
            <a:r>
              <a:rPr lang="es-ES" baseline="-25000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19</a:t>
            </a:r>
            <a:r>
              <a:rPr lang="es-ES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H</a:t>
            </a:r>
            <a:r>
              <a:rPr lang="es-ES" baseline="-25000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40</a:t>
            </a:r>
            <a:r>
              <a:rPr lang="es-ES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). </a:t>
            </a:r>
          </a:p>
          <a:p>
            <a:r>
              <a:rPr lang="es-ES" dirty="0" smtClean="0">
                <a:solidFill>
                  <a:schemeClr val="bg1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</a:rPr>
              <a:t>Su abundancia es más significativa en las feromonas, materiales que fungen como mensajeros químicos, en los cuales se fundamenta casi toda la comunicación entre insectos. </a:t>
            </a:r>
          </a:p>
        </p:txBody>
      </p:sp>
      <p:sp>
        <p:nvSpPr>
          <p:cNvPr id="7" name="6 Rectángulo"/>
          <p:cNvSpPr/>
          <p:nvPr/>
        </p:nvSpPr>
        <p:spPr>
          <a:xfrm rot="20617649">
            <a:off x="1041722" y="1411237"/>
            <a:ext cx="55354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Snap ITC" pitchFamily="82" charset="0"/>
              </a:rPr>
              <a:t>EN LOS ANIMALES</a:t>
            </a:r>
            <a:endParaRPr lang="es-ES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Snap ITC" pitchFamily="82" charset="0"/>
            </a:endParaRPr>
          </a:p>
        </p:txBody>
      </p:sp>
      <p:pic>
        <p:nvPicPr>
          <p:cNvPr id="4" name="Picture 10" descr="http://www.100pies.net/Gifs/Animales/Delfines/delfin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971550" cy="1371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14546" y="1643050"/>
            <a:ext cx="5214974" cy="1143008"/>
          </a:xfrm>
        </p:spPr>
        <p:txBody>
          <a:bodyPr>
            <a:noAutofit/>
            <a:scene3d>
              <a:camera prst="perspectiveFront"/>
              <a:lightRig rig="threePt" dir="t"/>
            </a:scene3d>
          </a:bodyPr>
          <a:lstStyle/>
          <a:p>
            <a:pPr algn="l"/>
            <a:r>
              <a:rPr lang="es-ES" sz="4800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En hongos y </a:t>
            </a:r>
            <a:r>
              <a:rPr lang="es-ES" sz="4800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plantas</a:t>
            </a:r>
            <a:endParaRPr lang="es-ES" sz="4800" dirty="0">
              <a:solidFill>
                <a:schemeClr val="accent1">
                  <a:lumMod val="7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3500438"/>
            <a:ext cx="9001156" cy="3357562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Los alcanos también juegan un rol, si bien es cierto menor, en la biología de los tres grupos de organismos eucariotas: hongos, plantas y animales. Algunas levaduras especializadas, como </a:t>
            </a:r>
            <a:r>
              <a:rPr lang="es-ES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Candida tropicale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es-ES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Pichia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sp., </a:t>
            </a:r>
            <a:r>
              <a:rPr lang="es-ES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Rhodotorula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sp., pueden usar alcanos como una fuente de carbono o energía</a:t>
            </a:r>
          </a:p>
          <a:p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En las plantas, se encuentran alcanos sólidos de cadena larga; forman una capa firme de cera, la cutícula, sobre las áreas de las plantas expuestas al </a:t>
            </a:r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aire.</a:t>
            </a:r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074" name="Picture 2" descr="http://www.mundomatero.com/imagenes/hongo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1743082" cy="2145332"/>
          </a:xfrm>
          <a:prstGeom prst="rect">
            <a:avLst/>
          </a:prstGeom>
          <a:noFill/>
        </p:spPr>
      </p:pic>
      <p:pic>
        <p:nvPicPr>
          <p:cNvPr id="3076" name="Picture 4" descr="http://www.mundomatero.com/imagenes/fly-agari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2500306"/>
            <a:ext cx="657225" cy="59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52412" y="5000636"/>
            <a:ext cx="4254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s-E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GRACIAS !!**</a:t>
            </a:r>
            <a:endParaRPr lang="es-E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86116" y="2285992"/>
            <a:ext cx="5357850" cy="3929090"/>
          </a:xfrm>
        </p:spPr>
        <p:txBody>
          <a:bodyPr>
            <a:normAutofit fontScale="77500" lnSpcReduction="20000"/>
            <a:scene3d>
              <a:camera prst="perspectiveLeft"/>
              <a:lightRig rig="threePt" dir="t"/>
            </a:scene3d>
          </a:bodyPr>
          <a:lstStyle/>
          <a:p>
            <a:r>
              <a:rPr lang="es-ES_tradnl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alligraphy" pitchFamily="66" charset="0"/>
              </a:rPr>
              <a:t>Son </a:t>
            </a:r>
            <a:r>
              <a:rPr lang="es-ES_tradnl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alligraphy" pitchFamily="66" charset="0"/>
              </a:rPr>
              <a:t>la primera clase de </a:t>
            </a:r>
            <a:r>
              <a:rPr lang="es-ES_tradnl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alligraphy" pitchFamily="66" charset="0"/>
              </a:rPr>
              <a:t>hidrocarburos </a:t>
            </a:r>
            <a:r>
              <a:rPr lang="es-ES_tradnl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alligraphy" pitchFamily="66" charset="0"/>
              </a:rPr>
              <a:t>simples y contienen sólo enlaces sencillos de carbono-carbono, solo poseen reactivos, carbono e hidrogeno y no tienen grupos funcionales. </a:t>
            </a:r>
            <a:r>
              <a:rPr lang="es-ES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alligraphy" pitchFamily="66" charset="0"/>
              </a:rPr>
              <a:t>Por ser enlaces sencillos se dice que son saturados y su formula general es Cnh2n+2</a:t>
            </a:r>
            <a:r>
              <a:rPr lang="es-ES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FFFFFF"/>
                  </a:outerShdw>
                </a:effectLst>
                <a:latin typeface="Lucida Calligraphy" pitchFamily="66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es-ES" dirty="0" smtClean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endParaRPr lang="es-ES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7158" y="357166"/>
            <a:ext cx="6546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smtClean="0">
                <a:ln/>
                <a:solidFill>
                  <a:schemeClr val="accent1"/>
                </a:solidFill>
                <a:effectLst>
                  <a:glow rad="101600">
                    <a:srgbClr val="92D050">
                      <a:alpha val="6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¿Que es un alcano</a:t>
            </a:r>
            <a:r>
              <a:rPr lang="es-E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?</a:t>
            </a:r>
            <a:endParaRPr lang="es-E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22" descr="http://www.100pies.net/Gifs/Personas/Escolares/Escuela-0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285884" cy="1912754"/>
          </a:xfrm>
          <a:prstGeom prst="rect">
            <a:avLst/>
          </a:prstGeom>
          <a:noFill/>
        </p:spPr>
      </p:pic>
      <p:pic>
        <p:nvPicPr>
          <p:cNvPr id="8" name="Picture 4" descr="Hidrocarburos%2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884" y="2357430"/>
            <a:ext cx="2816931" cy="37184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Relaxed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714744" y="1785926"/>
            <a:ext cx="5429256" cy="4429156"/>
          </a:xfrm>
        </p:spPr>
        <p:txBody>
          <a:bodyPr>
            <a:normAutofit fontScale="85000" lnSpcReduction="10000"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Todos los enlaces dentro de las moléculas de alcano son de tipo simple, es decir, covalentes por compartición de un par de electrones en un orbitale</a:t>
            </a:r>
            <a:r>
              <a:rPr lang="es-ES" b="1" dirty="0" smtClean="0">
                <a:solidFill>
                  <a:schemeClr val="bg1"/>
                </a:solidFill>
              </a:rPr>
              <a:t>s</a:t>
            </a:r>
            <a:r>
              <a:rPr lang="es-ES" dirty="0" smtClean="0"/>
              <a:t>.</a:t>
            </a:r>
          </a:p>
          <a:p>
            <a:r>
              <a:rPr lang="es-ES" dirty="0" smtClean="0">
                <a:solidFill>
                  <a:schemeClr val="bg1"/>
                </a:solidFill>
              </a:rPr>
              <a:t>El alcano más sencillo es el metano con un solo átomo de carbono.</a:t>
            </a:r>
          </a:p>
          <a:p>
            <a:r>
              <a:rPr lang="es-ES" dirty="0" smtClean="0">
                <a:solidFill>
                  <a:schemeClr val="bg1"/>
                </a:solidFill>
              </a:rPr>
              <a:t>Los alcanos tienen solubilidad baja en agua; sin embargo, a altas presiones y temperaturas bajas (tal como en el fondo de los océanos), </a:t>
            </a:r>
          </a:p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214282" y="285728"/>
            <a:ext cx="7071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okerman" pitchFamily="82" charset="0"/>
              </a:rPr>
              <a:t>CARACTERISTICAS</a:t>
            </a:r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http://idata.over-blog.com/2/96/81/86/3D-obtencion-de-alcanos-desde-organometalico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378618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rpl4d.files.wordpress.com/2009/10/alca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57166"/>
            <a:ext cx="7500990" cy="6215082"/>
          </a:xfrm>
          <a:prstGeom prst="rect">
            <a:avLst/>
          </a:prstGeom>
          <a:noFill/>
        </p:spPr>
      </p:pic>
      <p:pic>
        <p:nvPicPr>
          <p:cNvPr id="6" name="Picture 18" descr="http://www.100pies.net/Gifs/Personas/Escolares/Escuela-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67200"/>
            <a:ext cx="18669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57224" y="2000240"/>
            <a:ext cx="7658096" cy="309720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None/>
            </a:pPr>
            <a:r>
              <a:rPr lang="es-ES_tradnl" dirty="0" smtClean="0">
                <a:latin typeface="Lucida Calligraphy" pitchFamily="66" charset="0"/>
              </a:rPr>
              <a:t>Los alcanos simples comparten muchas propiedades en común. Todos entran en reacciones de combustión con el oxígeno para producir dióxido de carbono y agua de vapor. En otras palabras, muchos alcanos son inflamables. Esto los convierte en buenos combustibles. </a:t>
            </a:r>
          </a:p>
          <a:p>
            <a:pPr>
              <a:buFont typeface="Wingdings" pitchFamily="2" charset="2"/>
              <a:buNone/>
            </a:pPr>
            <a:r>
              <a:rPr lang="es-ES_tradnl" dirty="0" smtClean="0">
                <a:latin typeface="Lucida Calligraphy" pitchFamily="66" charset="0"/>
              </a:rPr>
              <a:t>   Por ejemplo, el metano es el componente principal del gas natural y el butano es un fluido común más liviano. </a:t>
            </a:r>
          </a:p>
          <a:p>
            <a:pPr>
              <a:buFont typeface="Wingdings" pitchFamily="2" charset="2"/>
              <a:buNone/>
            </a:pPr>
            <a:endParaRPr lang="es-ES" dirty="0" smtClean="0">
              <a:latin typeface="Lucida Calligraphy" pitchFamily="66" charset="0"/>
            </a:endParaRPr>
          </a:p>
          <a:p>
            <a:endParaRPr lang="es-E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285852" y="5214950"/>
            <a:ext cx="6265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2400" dirty="0" smtClean="0">
                <a:effectLst>
                  <a:outerShdw blurRad="38100" dist="38100" dir="2700000" algn="tl">
                    <a:srgbClr val="010199"/>
                  </a:outerShdw>
                </a:effectLst>
              </a:rPr>
              <a:t>CH4 + 2O2               CO2 + 2H2O</a:t>
            </a:r>
          </a:p>
          <a:p>
            <a:pPr algn="ctr"/>
            <a:r>
              <a:rPr lang="es-ES_tradnl" sz="2400" dirty="0" smtClean="0">
                <a:effectLst>
                  <a:outerShdw blurRad="38100" dist="38100" dir="2700000" algn="tl">
                    <a:srgbClr val="010199"/>
                  </a:outerShdw>
                </a:effectLst>
                <a:latin typeface="Lucida Calligraphy" pitchFamily="66" charset="0"/>
              </a:rPr>
              <a:t>La combustión del metano</a:t>
            </a:r>
            <a:endParaRPr lang="es-ES" sz="2400" dirty="0">
              <a:effectLst>
                <a:outerShdw blurRad="38100" dist="38100" dir="2700000" algn="tl">
                  <a:srgbClr val="010199"/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28596" y="714356"/>
            <a:ext cx="7402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PROPIEDADES QUIMICAS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8" descr="johnnybravo04.gif (25363 bytes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0950" y="4643446"/>
            <a:ext cx="1543050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6248" y="2143116"/>
            <a:ext cx="4857752" cy="4286280"/>
          </a:xfrm>
        </p:spPr>
        <p:txBody>
          <a:bodyPr>
            <a:normAutofit fontScale="55000" lnSpcReduction="20000"/>
          </a:bodyPr>
          <a:lstStyle/>
          <a:p>
            <a:r>
              <a:rPr lang="es-ES" sz="4400" b="1" dirty="0" smtClean="0">
                <a:solidFill>
                  <a:srgbClr val="9999FF"/>
                </a:solidFill>
                <a:effectLst/>
              </a:rPr>
              <a:t>Bajo condiciones estándar, los alcanos desde el CH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4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 hasta el C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4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H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10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 son gases; desde el C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5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H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12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 hasta C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17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H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36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 son líquidos; y los posteriores a C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18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H</a:t>
            </a:r>
            <a:r>
              <a:rPr lang="es-ES" sz="4400" b="1" baseline="-25000" dirty="0" smtClean="0">
                <a:solidFill>
                  <a:srgbClr val="9999FF"/>
                </a:solidFill>
                <a:effectLst/>
              </a:rPr>
              <a:t>38</a:t>
            </a:r>
            <a:r>
              <a:rPr lang="es-ES" sz="4400" b="1" dirty="0" smtClean="0">
                <a:solidFill>
                  <a:srgbClr val="9999FF"/>
                </a:solidFill>
                <a:effectLst/>
              </a:rPr>
              <a:t> son sólidos.</a:t>
            </a:r>
          </a:p>
          <a:p>
            <a:r>
              <a:rPr lang="es-ES" sz="4400" b="1" dirty="0" smtClean="0">
                <a:solidFill>
                  <a:srgbClr val="9999FF"/>
                </a:solidFill>
                <a:effectLst/>
              </a:rPr>
              <a:t>Un alcano de cadena lineal tendrá un mayor punto de ebullición que un alcano de cadena ramificada, debido a la mayor área de la superficie en contacto, con lo que hay mayores fuerzas de van der Waals, entre moléculas adyacentes</a:t>
            </a:r>
          </a:p>
          <a:p>
            <a:endParaRPr lang="es-ES" dirty="0" smtClean="0">
              <a:solidFill>
                <a:srgbClr val="9999FF"/>
              </a:solidFill>
              <a:effectLst/>
            </a:endParaRPr>
          </a:p>
          <a:p>
            <a:pPr>
              <a:buNone/>
            </a:pPr>
            <a:endParaRPr lang="es-ES" dirty="0" smtClean="0">
              <a:solidFill>
                <a:srgbClr val="9999FF"/>
              </a:solidFill>
              <a:effectLst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357166"/>
            <a:ext cx="75008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4400" b="1" dirty="0" smtClean="0">
                <a:ln>
                  <a:prstDash val="solid"/>
                </a:ln>
                <a:solidFill>
                  <a:srgbClr val="9999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</a:rPr>
              <a:t>PROPIEDADES FISICAS </a:t>
            </a:r>
            <a:endParaRPr lang="es-ES" sz="4400" b="1" cap="none" spc="0" dirty="0">
              <a:ln>
                <a:prstDash val="solid"/>
              </a:ln>
              <a:solidFill>
                <a:srgbClr val="9999FF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Georgia" pitchFamily="18" charset="0"/>
            </a:endParaRPr>
          </a:p>
        </p:txBody>
      </p:sp>
      <p:pic>
        <p:nvPicPr>
          <p:cNvPr id="8194" name="Picture 2" descr="http://organica.fcien.edu.uy/gf/but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4355086" cy="3500462"/>
          </a:xfrm>
          <a:prstGeom prst="rect">
            <a:avLst/>
          </a:prstGeom>
          <a:noFill/>
        </p:spPr>
      </p:pic>
      <p:pic>
        <p:nvPicPr>
          <p:cNvPr id="5" name="Picture 36" descr="x_vacaboja9u.gif (29083 bytes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14290"/>
            <a:ext cx="1595432" cy="1595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000240"/>
            <a:ext cx="5214974" cy="4857760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 smtClean="0">
                <a:solidFill>
                  <a:schemeClr val="bg1"/>
                </a:solidFill>
                <a:effectLst/>
              </a:rPr>
              <a:t>Los </a:t>
            </a:r>
            <a:r>
              <a:rPr lang="es-ES" b="1" dirty="0" smtClean="0">
                <a:solidFill>
                  <a:schemeClr val="bg1"/>
                </a:solidFill>
                <a:effectLst/>
              </a:rPr>
              <a:t>ciclo alcanos tienden a tener mayores puntos de ebullición que sus contrapartes lineales, debido a las conformaciones fijas de las moléculas, que proporcionan planos para el contacto intermolecular</a:t>
            </a:r>
          </a:p>
          <a:p>
            <a:r>
              <a:rPr lang="es-ES" b="1" dirty="0" smtClean="0">
                <a:solidFill>
                  <a:schemeClr val="bg1"/>
                </a:solidFill>
                <a:effectLst/>
              </a:rPr>
              <a:t>Los puntos de fusión de los alcanos de cadena ramificada pueden ser mayores o menores que la de los alcanos de cadena lineal, dependiendo nuevamente de la habilidad del alcano en cuestión para empacarse bien en la fase sólida: esto es particularmente verdadero para los isoalcanos (isómeros 2-metil), que suelen tener mayores puntos de fusión que sus análogos lineales.</a:t>
            </a:r>
          </a:p>
          <a:p>
            <a:r>
              <a:rPr lang="es-ES" b="1" dirty="0" smtClean="0">
                <a:solidFill>
                  <a:schemeClr val="bg1"/>
                </a:solidFill>
                <a:effectLst/>
              </a:rPr>
              <a:t>Los alcanos son malos conductores de la electricidad y no se polarizan sustancialmente por un campo eléctrico.</a:t>
            </a:r>
          </a:p>
          <a:p>
            <a:endParaRPr lang="es-ES" b="1" dirty="0" smtClean="0">
              <a:solidFill>
                <a:schemeClr val="bg1"/>
              </a:solidFill>
              <a:effectLst/>
            </a:endParaRPr>
          </a:p>
          <a:p>
            <a:endParaRPr lang="es-ES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536756" y="857232"/>
            <a:ext cx="7737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 prst="cross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¿PUNTOS </a:t>
            </a:r>
            <a:r>
              <a:rPr lang="es-ES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</a:t>
            </a:r>
            <a:r>
              <a:rPr lang="es-ES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EBULLICION?</a:t>
            </a:r>
            <a:endParaRPr lang="es-ES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6" descr="jobarnyr.gif (5823 bytes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828675" cy="1619251"/>
          </a:xfrm>
          <a:prstGeom prst="rect">
            <a:avLst/>
          </a:prstGeom>
          <a:noFill/>
        </p:spPr>
      </p:pic>
      <p:pic>
        <p:nvPicPr>
          <p:cNvPr id="7174" name="Picture 6" descr="Archivo:Kochendes wasser0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2857496"/>
            <a:ext cx="2428860" cy="2898182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57554" y="1571612"/>
            <a:ext cx="5786446" cy="392909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es-ES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La nomenclatura IUPAC (forma sistemática de denominar a los compuestos),se basa en identificar a las cadenas hidrocarbonadas. Las cadenas de hidrocarburos saturados lineales son nombradas sistemáticamente con un prefijo numérico griego que denota el número de átomos de carbono, y el sufijo "-ano".</a:t>
            </a:r>
          </a:p>
          <a:p>
            <a:endParaRPr lang="es-E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71472" y="428604"/>
            <a:ext cx="5141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es-E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NOMENCLATURA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2910" y="1714488"/>
            <a:ext cx="7643866" cy="30003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s-ES" sz="2800" b="1" dirty="0" smtClean="0">
                <a:solidFill>
                  <a:srgbClr val="7030A0"/>
                </a:solidFill>
                <a:latin typeface="Lucida Calligraphy" pitchFamily="66" charset="0"/>
              </a:rPr>
              <a:t>A continuación se encuentran las diferentes conformaciones de los alcanos inferiores: etano, propano, butano; así como la generalización para alcanos superiores.</a:t>
            </a:r>
          </a:p>
          <a:p>
            <a:pPr algn="ctr">
              <a:buFont typeface="Wingdings" pitchFamily="2" charset="2"/>
              <a:buNone/>
            </a:pPr>
            <a:r>
              <a:rPr lang="es-ES" sz="2800" b="1" dirty="0" smtClean="0">
                <a:solidFill>
                  <a:srgbClr val="7030A0"/>
                </a:solidFill>
                <a:latin typeface="Lucida Calligraphy" pitchFamily="66" charset="0"/>
              </a:rPr>
              <a:t>   Conformación del Etano:</a:t>
            </a:r>
          </a:p>
          <a:p>
            <a:endParaRPr lang="es-ES" sz="2800" b="1" dirty="0"/>
          </a:p>
        </p:txBody>
      </p:sp>
      <p:sp>
        <p:nvSpPr>
          <p:cNvPr id="4" name="3 Rectángulo"/>
          <p:cNvSpPr/>
          <p:nvPr/>
        </p:nvSpPr>
        <p:spPr>
          <a:xfrm>
            <a:off x="2357422" y="50006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Lucida Calligraphy" pitchFamily="66" charset="0"/>
              </a:rPr>
              <a:t>El enlace C-C simple tiene libertad de giro a lo largo de su eje. Eso provoca diferentes </a:t>
            </a:r>
            <a:r>
              <a:rPr lang="es-ES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Lucida Calligraphy" pitchFamily="66" charset="0"/>
              </a:rPr>
              <a:t>conformaciones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Lucida Calligraphy" pitchFamily="66" charset="0"/>
              </a:rPr>
              <a:t> en la molécula del alcano</a:t>
            </a:r>
            <a:endParaRPr lang="es-ES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10199"/>
                </a:outerShdw>
              </a:effectLst>
              <a:latin typeface="Lucida Calligraphy" pitchFamily="66" charset="0"/>
            </a:endParaRPr>
          </a:p>
        </p:txBody>
      </p:sp>
      <p:pic>
        <p:nvPicPr>
          <p:cNvPr id="5" name="Picture 9" descr="La imagen “http://www.uam.es/departamentos/ciencias/qorg/docencia_red/qo/l2/image030.jpg” no puede mostrarse porque contiene errore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3446"/>
            <a:ext cx="1943100" cy="1050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11" descr="La imagen “http://www.uam.es/departamentos/ciencias/qorg/docencia_red/qo/l2/etano.gif” no puede mostrarse porque contiene errores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4786322"/>
            <a:ext cx="1800225" cy="114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7 Rectángulo"/>
          <p:cNvSpPr/>
          <p:nvPr/>
        </p:nvSpPr>
        <p:spPr>
          <a:xfrm>
            <a:off x="1778619" y="500042"/>
            <a:ext cx="5541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¿Como se forman?</a:t>
            </a:r>
            <a:endParaRPr lang="es-ES" sz="5400" b="1" cap="none" spc="0" dirty="0">
              <a:ln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Picture 24" descr="0002.gif (11300 bytes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1000108"/>
            <a:ext cx="1095375" cy="2085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759</Words>
  <Application>Microsoft Office PowerPoint</Application>
  <PresentationFormat>Presentación en pantalla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En hongos y plantas</vt:lpstr>
      <vt:lpstr>Diapositiva 13</vt:lpstr>
    </vt:vector>
  </TitlesOfParts>
  <Company>P.C.COM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MICROSOFT.</dc:creator>
  <cp:lastModifiedBy>MICROSOFT.</cp:lastModifiedBy>
  <cp:revision>74</cp:revision>
  <dcterms:created xsi:type="dcterms:W3CDTF">2010-05-14T13:29:53Z</dcterms:created>
  <dcterms:modified xsi:type="dcterms:W3CDTF">2010-05-17T14:17:28Z</dcterms:modified>
</cp:coreProperties>
</file>